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14D54-D413-4492-9E79-FAB0D43399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BB442F1-1256-44D1-8AFE-B57DD6C793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5FCBF4-90F7-4642-BFA9-9CCF7CE8E40D}"/>
              </a:ext>
            </a:extLst>
          </p:cNvPr>
          <p:cNvSpPr>
            <a:spLocks noGrp="1"/>
          </p:cNvSpPr>
          <p:nvPr>
            <p:ph type="dt" sz="half" idx="10"/>
          </p:nvPr>
        </p:nvSpPr>
        <p:spPr/>
        <p:txBody>
          <a:bodyPr/>
          <a:lstStyle/>
          <a:p>
            <a:fld id="{D15B0451-6627-4BCD-9089-56F21B20F524}" type="datetimeFigureOut">
              <a:rPr lang="en-GB" smtClean="0"/>
              <a:t>26/01/2021</a:t>
            </a:fld>
            <a:endParaRPr lang="en-GB" dirty="0"/>
          </a:p>
        </p:txBody>
      </p:sp>
      <p:sp>
        <p:nvSpPr>
          <p:cNvPr id="5" name="Footer Placeholder 4">
            <a:extLst>
              <a:ext uri="{FF2B5EF4-FFF2-40B4-BE49-F238E27FC236}">
                <a16:creationId xmlns:a16="http://schemas.microsoft.com/office/drawing/2014/main" id="{29670E91-8A8A-45BF-AA15-22C2F756CD8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40DCA3E-1BBF-4DDD-A7F4-BEACE48A2BC2}"/>
              </a:ext>
            </a:extLst>
          </p:cNvPr>
          <p:cNvSpPr>
            <a:spLocks noGrp="1"/>
          </p:cNvSpPr>
          <p:nvPr>
            <p:ph type="sldNum" sz="quarter" idx="12"/>
          </p:nvPr>
        </p:nvSpPr>
        <p:spPr/>
        <p:txBody>
          <a:bodyPr/>
          <a:lstStyle/>
          <a:p>
            <a:fld id="{7C3BE1C7-14BB-4081-97D7-467957E34D79}" type="slidenum">
              <a:rPr lang="en-GB" smtClean="0"/>
              <a:t>‹#›</a:t>
            </a:fld>
            <a:endParaRPr lang="en-GB" dirty="0"/>
          </a:p>
        </p:txBody>
      </p:sp>
    </p:spTree>
    <p:extLst>
      <p:ext uri="{BB962C8B-B14F-4D97-AF65-F5344CB8AC3E}">
        <p14:creationId xmlns:p14="http://schemas.microsoft.com/office/powerpoint/2010/main" val="2950934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CE3D-1A04-4FA2-9E77-71927C7CEB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624083-D323-4332-86ED-F5819C8597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5FAE59-A790-47B5-9548-F25FC60E10F6}"/>
              </a:ext>
            </a:extLst>
          </p:cNvPr>
          <p:cNvSpPr>
            <a:spLocks noGrp="1"/>
          </p:cNvSpPr>
          <p:nvPr>
            <p:ph type="dt" sz="half" idx="10"/>
          </p:nvPr>
        </p:nvSpPr>
        <p:spPr/>
        <p:txBody>
          <a:bodyPr/>
          <a:lstStyle/>
          <a:p>
            <a:fld id="{D15B0451-6627-4BCD-9089-56F21B20F524}" type="datetimeFigureOut">
              <a:rPr lang="en-GB" smtClean="0"/>
              <a:t>26/01/2021</a:t>
            </a:fld>
            <a:endParaRPr lang="en-GB" dirty="0"/>
          </a:p>
        </p:txBody>
      </p:sp>
      <p:sp>
        <p:nvSpPr>
          <p:cNvPr id="5" name="Footer Placeholder 4">
            <a:extLst>
              <a:ext uri="{FF2B5EF4-FFF2-40B4-BE49-F238E27FC236}">
                <a16:creationId xmlns:a16="http://schemas.microsoft.com/office/drawing/2014/main" id="{EACCA04B-EDDC-4DBF-B555-C683C85F26B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3A2D59E-3666-42C5-8316-4EE8CFB39439}"/>
              </a:ext>
            </a:extLst>
          </p:cNvPr>
          <p:cNvSpPr>
            <a:spLocks noGrp="1"/>
          </p:cNvSpPr>
          <p:nvPr>
            <p:ph type="sldNum" sz="quarter" idx="12"/>
          </p:nvPr>
        </p:nvSpPr>
        <p:spPr/>
        <p:txBody>
          <a:bodyPr/>
          <a:lstStyle/>
          <a:p>
            <a:fld id="{7C3BE1C7-14BB-4081-97D7-467957E34D79}" type="slidenum">
              <a:rPr lang="en-GB" smtClean="0"/>
              <a:t>‹#›</a:t>
            </a:fld>
            <a:endParaRPr lang="en-GB" dirty="0"/>
          </a:p>
        </p:txBody>
      </p:sp>
    </p:spTree>
    <p:extLst>
      <p:ext uri="{BB962C8B-B14F-4D97-AF65-F5344CB8AC3E}">
        <p14:creationId xmlns:p14="http://schemas.microsoft.com/office/powerpoint/2010/main" val="365280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6B4694-19DD-48C4-95B7-6500A2C7BC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281EA5-8FE6-46F9-A90F-BAF309028C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306CCB-CAB1-451F-966D-E63A2B527A15}"/>
              </a:ext>
            </a:extLst>
          </p:cNvPr>
          <p:cNvSpPr>
            <a:spLocks noGrp="1"/>
          </p:cNvSpPr>
          <p:nvPr>
            <p:ph type="dt" sz="half" idx="10"/>
          </p:nvPr>
        </p:nvSpPr>
        <p:spPr/>
        <p:txBody>
          <a:bodyPr/>
          <a:lstStyle/>
          <a:p>
            <a:fld id="{D15B0451-6627-4BCD-9089-56F21B20F524}" type="datetimeFigureOut">
              <a:rPr lang="en-GB" smtClean="0"/>
              <a:t>26/01/2021</a:t>
            </a:fld>
            <a:endParaRPr lang="en-GB" dirty="0"/>
          </a:p>
        </p:txBody>
      </p:sp>
      <p:sp>
        <p:nvSpPr>
          <p:cNvPr id="5" name="Footer Placeholder 4">
            <a:extLst>
              <a:ext uri="{FF2B5EF4-FFF2-40B4-BE49-F238E27FC236}">
                <a16:creationId xmlns:a16="http://schemas.microsoft.com/office/drawing/2014/main" id="{DDC30B92-D243-4230-9132-A8CA7BCAC55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688138A-35F7-4A1A-8E6A-0054AB93AFBE}"/>
              </a:ext>
            </a:extLst>
          </p:cNvPr>
          <p:cNvSpPr>
            <a:spLocks noGrp="1"/>
          </p:cNvSpPr>
          <p:nvPr>
            <p:ph type="sldNum" sz="quarter" idx="12"/>
          </p:nvPr>
        </p:nvSpPr>
        <p:spPr/>
        <p:txBody>
          <a:bodyPr/>
          <a:lstStyle/>
          <a:p>
            <a:fld id="{7C3BE1C7-14BB-4081-97D7-467957E34D79}" type="slidenum">
              <a:rPr lang="en-GB" smtClean="0"/>
              <a:t>‹#›</a:t>
            </a:fld>
            <a:endParaRPr lang="en-GB" dirty="0"/>
          </a:p>
        </p:txBody>
      </p:sp>
    </p:spTree>
    <p:extLst>
      <p:ext uri="{BB962C8B-B14F-4D97-AF65-F5344CB8AC3E}">
        <p14:creationId xmlns:p14="http://schemas.microsoft.com/office/powerpoint/2010/main" val="4270322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E02A7-A4D6-4212-8E61-5788F2CA26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D1E60C-3D05-4C3E-96B6-3A92B6A6D8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9BDD7D-E5E6-4FC1-8737-D758357A7406}"/>
              </a:ext>
            </a:extLst>
          </p:cNvPr>
          <p:cNvSpPr>
            <a:spLocks noGrp="1"/>
          </p:cNvSpPr>
          <p:nvPr>
            <p:ph type="dt" sz="half" idx="10"/>
          </p:nvPr>
        </p:nvSpPr>
        <p:spPr/>
        <p:txBody>
          <a:bodyPr/>
          <a:lstStyle/>
          <a:p>
            <a:fld id="{D15B0451-6627-4BCD-9089-56F21B20F524}" type="datetimeFigureOut">
              <a:rPr lang="en-GB" smtClean="0"/>
              <a:t>26/01/2021</a:t>
            </a:fld>
            <a:endParaRPr lang="en-GB" dirty="0"/>
          </a:p>
        </p:txBody>
      </p:sp>
      <p:sp>
        <p:nvSpPr>
          <p:cNvPr id="5" name="Footer Placeholder 4">
            <a:extLst>
              <a:ext uri="{FF2B5EF4-FFF2-40B4-BE49-F238E27FC236}">
                <a16:creationId xmlns:a16="http://schemas.microsoft.com/office/drawing/2014/main" id="{90034301-E105-4BB5-A9DF-A401F5D852D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C50A6AF-7D43-4450-9EB4-0DA84A3C9498}"/>
              </a:ext>
            </a:extLst>
          </p:cNvPr>
          <p:cNvSpPr>
            <a:spLocks noGrp="1"/>
          </p:cNvSpPr>
          <p:nvPr>
            <p:ph type="sldNum" sz="quarter" idx="12"/>
          </p:nvPr>
        </p:nvSpPr>
        <p:spPr/>
        <p:txBody>
          <a:bodyPr/>
          <a:lstStyle/>
          <a:p>
            <a:fld id="{7C3BE1C7-14BB-4081-97D7-467957E34D79}" type="slidenum">
              <a:rPr lang="en-GB" smtClean="0"/>
              <a:t>‹#›</a:t>
            </a:fld>
            <a:endParaRPr lang="en-GB" dirty="0"/>
          </a:p>
        </p:txBody>
      </p:sp>
    </p:spTree>
    <p:extLst>
      <p:ext uri="{BB962C8B-B14F-4D97-AF65-F5344CB8AC3E}">
        <p14:creationId xmlns:p14="http://schemas.microsoft.com/office/powerpoint/2010/main" val="8104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93093-018C-4661-8206-18FCCAAA38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5BAB4A-D892-4728-855C-DDA9A6DF07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CE3B4F-3B9F-4540-A954-DFFE9BE4AD3B}"/>
              </a:ext>
            </a:extLst>
          </p:cNvPr>
          <p:cNvSpPr>
            <a:spLocks noGrp="1"/>
          </p:cNvSpPr>
          <p:nvPr>
            <p:ph type="dt" sz="half" idx="10"/>
          </p:nvPr>
        </p:nvSpPr>
        <p:spPr/>
        <p:txBody>
          <a:bodyPr/>
          <a:lstStyle/>
          <a:p>
            <a:fld id="{D15B0451-6627-4BCD-9089-56F21B20F524}" type="datetimeFigureOut">
              <a:rPr lang="en-GB" smtClean="0"/>
              <a:t>26/01/2021</a:t>
            </a:fld>
            <a:endParaRPr lang="en-GB" dirty="0"/>
          </a:p>
        </p:txBody>
      </p:sp>
      <p:sp>
        <p:nvSpPr>
          <p:cNvPr id="5" name="Footer Placeholder 4">
            <a:extLst>
              <a:ext uri="{FF2B5EF4-FFF2-40B4-BE49-F238E27FC236}">
                <a16:creationId xmlns:a16="http://schemas.microsoft.com/office/drawing/2014/main" id="{B20463E8-E20D-4CC6-A665-53B93B5A2C2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B623E9E-1621-43D7-9D9A-A3FF03A63B78}"/>
              </a:ext>
            </a:extLst>
          </p:cNvPr>
          <p:cNvSpPr>
            <a:spLocks noGrp="1"/>
          </p:cNvSpPr>
          <p:nvPr>
            <p:ph type="sldNum" sz="quarter" idx="12"/>
          </p:nvPr>
        </p:nvSpPr>
        <p:spPr/>
        <p:txBody>
          <a:bodyPr/>
          <a:lstStyle/>
          <a:p>
            <a:fld id="{7C3BE1C7-14BB-4081-97D7-467957E34D79}" type="slidenum">
              <a:rPr lang="en-GB" smtClean="0"/>
              <a:t>‹#›</a:t>
            </a:fld>
            <a:endParaRPr lang="en-GB" dirty="0"/>
          </a:p>
        </p:txBody>
      </p:sp>
    </p:spTree>
    <p:extLst>
      <p:ext uri="{BB962C8B-B14F-4D97-AF65-F5344CB8AC3E}">
        <p14:creationId xmlns:p14="http://schemas.microsoft.com/office/powerpoint/2010/main" val="398867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E1520-E62D-42FD-A2F1-5558867BB2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03A544-310D-42EC-8DFF-975A512814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395DE2-1F9C-4591-ACA6-B655754FBA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474C29A-7EF6-482D-BE79-2DB4A0DF443C}"/>
              </a:ext>
            </a:extLst>
          </p:cNvPr>
          <p:cNvSpPr>
            <a:spLocks noGrp="1"/>
          </p:cNvSpPr>
          <p:nvPr>
            <p:ph type="dt" sz="half" idx="10"/>
          </p:nvPr>
        </p:nvSpPr>
        <p:spPr/>
        <p:txBody>
          <a:bodyPr/>
          <a:lstStyle/>
          <a:p>
            <a:fld id="{D15B0451-6627-4BCD-9089-56F21B20F524}" type="datetimeFigureOut">
              <a:rPr lang="en-GB" smtClean="0"/>
              <a:t>26/01/2021</a:t>
            </a:fld>
            <a:endParaRPr lang="en-GB" dirty="0"/>
          </a:p>
        </p:txBody>
      </p:sp>
      <p:sp>
        <p:nvSpPr>
          <p:cNvPr id="6" name="Footer Placeholder 5">
            <a:extLst>
              <a:ext uri="{FF2B5EF4-FFF2-40B4-BE49-F238E27FC236}">
                <a16:creationId xmlns:a16="http://schemas.microsoft.com/office/drawing/2014/main" id="{9486CA47-C913-4B75-905E-16F3DF82F05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E630C6B-41ED-4BA7-A89E-F9A4803DE0C4}"/>
              </a:ext>
            </a:extLst>
          </p:cNvPr>
          <p:cNvSpPr>
            <a:spLocks noGrp="1"/>
          </p:cNvSpPr>
          <p:nvPr>
            <p:ph type="sldNum" sz="quarter" idx="12"/>
          </p:nvPr>
        </p:nvSpPr>
        <p:spPr/>
        <p:txBody>
          <a:bodyPr/>
          <a:lstStyle/>
          <a:p>
            <a:fld id="{7C3BE1C7-14BB-4081-97D7-467957E34D79}" type="slidenum">
              <a:rPr lang="en-GB" smtClean="0"/>
              <a:t>‹#›</a:t>
            </a:fld>
            <a:endParaRPr lang="en-GB" dirty="0"/>
          </a:p>
        </p:txBody>
      </p:sp>
    </p:spTree>
    <p:extLst>
      <p:ext uri="{BB962C8B-B14F-4D97-AF65-F5344CB8AC3E}">
        <p14:creationId xmlns:p14="http://schemas.microsoft.com/office/powerpoint/2010/main" val="21764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B363-D934-4546-BB21-37224072B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80ACE8-0FCC-46FF-B066-1C842733C4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9D85A0-47A0-465E-AEBC-C637045B4C1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B0BFC3-DBB5-4DA2-8869-9AD05D690D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396B06-AE29-4C4E-8BB5-BB623C684F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F84AAA-EEEF-4D2F-A088-0DD3A2385088}"/>
              </a:ext>
            </a:extLst>
          </p:cNvPr>
          <p:cNvSpPr>
            <a:spLocks noGrp="1"/>
          </p:cNvSpPr>
          <p:nvPr>
            <p:ph type="dt" sz="half" idx="10"/>
          </p:nvPr>
        </p:nvSpPr>
        <p:spPr/>
        <p:txBody>
          <a:bodyPr/>
          <a:lstStyle/>
          <a:p>
            <a:fld id="{D15B0451-6627-4BCD-9089-56F21B20F524}" type="datetimeFigureOut">
              <a:rPr lang="en-GB" smtClean="0"/>
              <a:t>26/01/2021</a:t>
            </a:fld>
            <a:endParaRPr lang="en-GB" dirty="0"/>
          </a:p>
        </p:txBody>
      </p:sp>
      <p:sp>
        <p:nvSpPr>
          <p:cNvPr id="8" name="Footer Placeholder 7">
            <a:extLst>
              <a:ext uri="{FF2B5EF4-FFF2-40B4-BE49-F238E27FC236}">
                <a16:creationId xmlns:a16="http://schemas.microsoft.com/office/drawing/2014/main" id="{5D0C5349-9D6E-42CB-A346-86974C2E738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9AC93B0-A02D-4C10-A23D-8E4D79043CF7}"/>
              </a:ext>
            </a:extLst>
          </p:cNvPr>
          <p:cNvSpPr>
            <a:spLocks noGrp="1"/>
          </p:cNvSpPr>
          <p:nvPr>
            <p:ph type="sldNum" sz="quarter" idx="12"/>
          </p:nvPr>
        </p:nvSpPr>
        <p:spPr/>
        <p:txBody>
          <a:bodyPr/>
          <a:lstStyle/>
          <a:p>
            <a:fld id="{7C3BE1C7-14BB-4081-97D7-467957E34D79}" type="slidenum">
              <a:rPr lang="en-GB" smtClean="0"/>
              <a:t>‹#›</a:t>
            </a:fld>
            <a:endParaRPr lang="en-GB" dirty="0"/>
          </a:p>
        </p:txBody>
      </p:sp>
    </p:spTree>
    <p:extLst>
      <p:ext uri="{BB962C8B-B14F-4D97-AF65-F5344CB8AC3E}">
        <p14:creationId xmlns:p14="http://schemas.microsoft.com/office/powerpoint/2010/main" val="17849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7E52-830D-4495-BB40-87D80B45B44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FD3E69-8F93-4EB2-9AC5-E8CD7758C298}"/>
              </a:ext>
            </a:extLst>
          </p:cNvPr>
          <p:cNvSpPr>
            <a:spLocks noGrp="1"/>
          </p:cNvSpPr>
          <p:nvPr>
            <p:ph type="dt" sz="half" idx="10"/>
          </p:nvPr>
        </p:nvSpPr>
        <p:spPr/>
        <p:txBody>
          <a:bodyPr/>
          <a:lstStyle/>
          <a:p>
            <a:fld id="{D15B0451-6627-4BCD-9089-56F21B20F524}" type="datetimeFigureOut">
              <a:rPr lang="en-GB" smtClean="0"/>
              <a:t>26/01/2021</a:t>
            </a:fld>
            <a:endParaRPr lang="en-GB" dirty="0"/>
          </a:p>
        </p:txBody>
      </p:sp>
      <p:sp>
        <p:nvSpPr>
          <p:cNvPr id="4" name="Footer Placeholder 3">
            <a:extLst>
              <a:ext uri="{FF2B5EF4-FFF2-40B4-BE49-F238E27FC236}">
                <a16:creationId xmlns:a16="http://schemas.microsoft.com/office/drawing/2014/main" id="{83459C17-EB46-449A-B573-A5BD3E9646B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75EE9EB-7CB4-4318-B4FE-BC6D26292552}"/>
              </a:ext>
            </a:extLst>
          </p:cNvPr>
          <p:cNvSpPr>
            <a:spLocks noGrp="1"/>
          </p:cNvSpPr>
          <p:nvPr>
            <p:ph type="sldNum" sz="quarter" idx="12"/>
          </p:nvPr>
        </p:nvSpPr>
        <p:spPr/>
        <p:txBody>
          <a:bodyPr/>
          <a:lstStyle/>
          <a:p>
            <a:fld id="{7C3BE1C7-14BB-4081-97D7-467957E34D79}" type="slidenum">
              <a:rPr lang="en-GB" smtClean="0"/>
              <a:t>‹#›</a:t>
            </a:fld>
            <a:endParaRPr lang="en-GB" dirty="0"/>
          </a:p>
        </p:txBody>
      </p:sp>
    </p:spTree>
    <p:extLst>
      <p:ext uri="{BB962C8B-B14F-4D97-AF65-F5344CB8AC3E}">
        <p14:creationId xmlns:p14="http://schemas.microsoft.com/office/powerpoint/2010/main" val="170987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8410A-C53D-431E-A29B-EAB3FBCD7441}"/>
              </a:ext>
            </a:extLst>
          </p:cNvPr>
          <p:cNvSpPr>
            <a:spLocks noGrp="1"/>
          </p:cNvSpPr>
          <p:nvPr>
            <p:ph type="dt" sz="half" idx="10"/>
          </p:nvPr>
        </p:nvSpPr>
        <p:spPr/>
        <p:txBody>
          <a:bodyPr/>
          <a:lstStyle/>
          <a:p>
            <a:fld id="{D15B0451-6627-4BCD-9089-56F21B20F524}" type="datetimeFigureOut">
              <a:rPr lang="en-GB" smtClean="0"/>
              <a:t>26/01/2021</a:t>
            </a:fld>
            <a:endParaRPr lang="en-GB" dirty="0"/>
          </a:p>
        </p:txBody>
      </p:sp>
      <p:sp>
        <p:nvSpPr>
          <p:cNvPr id="3" name="Footer Placeholder 2">
            <a:extLst>
              <a:ext uri="{FF2B5EF4-FFF2-40B4-BE49-F238E27FC236}">
                <a16:creationId xmlns:a16="http://schemas.microsoft.com/office/drawing/2014/main" id="{033A0D6D-262B-411A-AF3C-6F195419F35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5990EA1-1871-4CF7-9BFA-B79CB61C4648}"/>
              </a:ext>
            </a:extLst>
          </p:cNvPr>
          <p:cNvSpPr>
            <a:spLocks noGrp="1"/>
          </p:cNvSpPr>
          <p:nvPr>
            <p:ph type="sldNum" sz="quarter" idx="12"/>
          </p:nvPr>
        </p:nvSpPr>
        <p:spPr/>
        <p:txBody>
          <a:bodyPr/>
          <a:lstStyle/>
          <a:p>
            <a:fld id="{7C3BE1C7-14BB-4081-97D7-467957E34D79}" type="slidenum">
              <a:rPr lang="en-GB" smtClean="0"/>
              <a:t>‹#›</a:t>
            </a:fld>
            <a:endParaRPr lang="en-GB" dirty="0"/>
          </a:p>
        </p:txBody>
      </p:sp>
    </p:spTree>
    <p:extLst>
      <p:ext uri="{BB962C8B-B14F-4D97-AF65-F5344CB8AC3E}">
        <p14:creationId xmlns:p14="http://schemas.microsoft.com/office/powerpoint/2010/main" val="141094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0E24-B026-473C-BF9E-E1EA5C563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9DC179-2D1B-4CCD-9F69-82304036E3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F0FFF1-2509-4381-9041-64921ED07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5CD04D-48AB-46DC-99DE-292A25464994}"/>
              </a:ext>
            </a:extLst>
          </p:cNvPr>
          <p:cNvSpPr>
            <a:spLocks noGrp="1"/>
          </p:cNvSpPr>
          <p:nvPr>
            <p:ph type="dt" sz="half" idx="10"/>
          </p:nvPr>
        </p:nvSpPr>
        <p:spPr/>
        <p:txBody>
          <a:bodyPr/>
          <a:lstStyle/>
          <a:p>
            <a:fld id="{D15B0451-6627-4BCD-9089-56F21B20F524}" type="datetimeFigureOut">
              <a:rPr lang="en-GB" smtClean="0"/>
              <a:t>26/01/2021</a:t>
            </a:fld>
            <a:endParaRPr lang="en-GB" dirty="0"/>
          </a:p>
        </p:txBody>
      </p:sp>
      <p:sp>
        <p:nvSpPr>
          <p:cNvPr id="6" name="Footer Placeholder 5">
            <a:extLst>
              <a:ext uri="{FF2B5EF4-FFF2-40B4-BE49-F238E27FC236}">
                <a16:creationId xmlns:a16="http://schemas.microsoft.com/office/drawing/2014/main" id="{ED2336D3-3559-43DD-BD69-93F839A5959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D23A912-D25B-4546-9483-F9138E69236D}"/>
              </a:ext>
            </a:extLst>
          </p:cNvPr>
          <p:cNvSpPr>
            <a:spLocks noGrp="1"/>
          </p:cNvSpPr>
          <p:nvPr>
            <p:ph type="sldNum" sz="quarter" idx="12"/>
          </p:nvPr>
        </p:nvSpPr>
        <p:spPr/>
        <p:txBody>
          <a:bodyPr/>
          <a:lstStyle/>
          <a:p>
            <a:fld id="{7C3BE1C7-14BB-4081-97D7-467957E34D79}" type="slidenum">
              <a:rPr lang="en-GB" smtClean="0"/>
              <a:t>‹#›</a:t>
            </a:fld>
            <a:endParaRPr lang="en-GB" dirty="0"/>
          </a:p>
        </p:txBody>
      </p:sp>
    </p:spTree>
    <p:extLst>
      <p:ext uri="{BB962C8B-B14F-4D97-AF65-F5344CB8AC3E}">
        <p14:creationId xmlns:p14="http://schemas.microsoft.com/office/powerpoint/2010/main" val="3613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128A-8E88-4855-979C-BED0486234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42EB775-BD99-4CDB-87D1-BE61A802CE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A245B19-105B-4321-B8EA-96C4EC606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0D866C-F3D3-476D-AFDD-8E868F8AB2A6}"/>
              </a:ext>
            </a:extLst>
          </p:cNvPr>
          <p:cNvSpPr>
            <a:spLocks noGrp="1"/>
          </p:cNvSpPr>
          <p:nvPr>
            <p:ph type="dt" sz="half" idx="10"/>
          </p:nvPr>
        </p:nvSpPr>
        <p:spPr/>
        <p:txBody>
          <a:bodyPr/>
          <a:lstStyle/>
          <a:p>
            <a:fld id="{D15B0451-6627-4BCD-9089-56F21B20F524}" type="datetimeFigureOut">
              <a:rPr lang="en-GB" smtClean="0"/>
              <a:t>26/01/2021</a:t>
            </a:fld>
            <a:endParaRPr lang="en-GB" dirty="0"/>
          </a:p>
        </p:txBody>
      </p:sp>
      <p:sp>
        <p:nvSpPr>
          <p:cNvPr id="6" name="Footer Placeholder 5">
            <a:extLst>
              <a:ext uri="{FF2B5EF4-FFF2-40B4-BE49-F238E27FC236}">
                <a16:creationId xmlns:a16="http://schemas.microsoft.com/office/drawing/2014/main" id="{FE8D84E8-EB42-4604-B597-1F61A6A88EA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83A346D-A11A-4A27-B88E-39880BDA871F}"/>
              </a:ext>
            </a:extLst>
          </p:cNvPr>
          <p:cNvSpPr>
            <a:spLocks noGrp="1"/>
          </p:cNvSpPr>
          <p:nvPr>
            <p:ph type="sldNum" sz="quarter" idx="12"/>
          </p:nvPr>
        </p:nvSpPr>
        <p:spPr/>
        <p:txBody>
          <a:bodyPr/>
          <a:lstStyle/>
          <a:p>
            <a:fld id="{7C3BE1C7-14BB-4081-97D7-467957E34D79}" type="slidenum">
              <a:rPr lang="en-GB" smtClean="0"/>
              <a:t>‹#›</a:t>
            </a:fld>
            <a:endParaRPr lang="en-GB" dirty="0"/>
          </a:p>
        </p:txBody>
      </p:sp>
    </p:spTree>
    <p:extLst>
      <p:ext uri="{BB962C8B-B14F-4D97-AF65-F5344CB8AC3E}">
        <p14:creationId xmlns:p14="http://schemas.microsoft.com/office/powerpoint/2010/main" val="2489427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2DD3E2-F527-450F-8A16-75306C31C3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391B41-B2E4-410B-ADB1-89B631C02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C54608-0AD4-46DD-A3A6-64127768EC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B0451-6627-4BCD-9089-56F21B20F524}" type="datetimeFigureOut">
              <a:rPr lang="en-GB" smtClean="0"/>
              <a:t>26/01/2021</a:t>
            </a:fld>
            <a:endParaRPr lang="en-GB" dirty="0"/>
          </a:p>
        </p:txBody>
      </p:sp>
      <p:sp>
        <p:nvSpPr>
          <p:cNvPr id="5" name="Footer Placeholder 4">
            <a:extLst>
              <a:ext uri="{FF2B5EF4-FFF2-40B4-BE49-F238E27FC236}">
                <a16:creationId xmlns:a16="http://schemas.microsoft.com/office/drawing/2014/main" id="{7E4CA2BD-D791-42D8-8575-D6ECE99618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4C632F5-945E-4FDC-AA1F-481D3C5F3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BE1C7-14BB-4081-97D7-467957E34D79}" type="slidenum">
              <a:rPr lang="en-GB" smtClean="0"/>
              <a:t>‹#›</a:t>
            </a:fld>
            <a:endParaRPr lang="en-GB" dirty="0"/>
          </a:p>
        </p:txBody>
      </p:sp>
    </p:spTree>
    <p:extLst>
      <p:ext uri="{BB962C8B-B14F-4D97-AF65-F5344CB8AC3E}">
        <p14:creationId xmlns:p14="http://schemas.microsoft.com/office/powerpoint/2010/main" val="294394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45C8-A75F-4CAB-B391-3E8C642A198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F79CF3B4-B628-4853-89DF-DE51A7973BBA}"/>
              </a:ext>
            </a:extLst>
          </p:cNvPr>
          <p:cNvSpPr>
            <a:spLocks noGrp="1"/>
          </p:cNvSpPr>
          <p:nvPr>
            <p:ph type="subTitle" idx="1"/>
          </p:nvPr>
        </p:nvSpPr>
        <p:spPr/>
        <p:txBody>
          <a:bodyPr/>
          <a:lstStyle/>
          <a:p>
            <a:r>
              <a:rPr lang="en-GB" dirty="0"/>
              <a:t>Remote Learning</a:t>
            </a:r>
          </a:p>
        </p:txBody>
      </p:sp>
      <p:pic>
        <p:nvPicPr>
          <p:cNvPr id="4" name="Picture 3" descr="Pencilsleftside">
            <a:extLst>
              <a:ext uri="{FF2B5EF4-FFF2-40B4-BE49-F238E27FC236}">
                <a16:creationId xmlns:a16="http://schemas.microsoft.com/office/drawing/2014/main" id="{75849226-245A-4671-937B-7142D9FC064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 y="-24715"/>
            <a:ext cx="12192001" cy="4789805"/>
          </a:xfrm>
          <a:prstGeom prst="rect">
            <a:avLst/>
          </a:prstGeom>
          <a:noFill/>
          <a:ln>
            <a:noFill/>
          </a:ln>
          <a:effectLst/>
        </p:spPr>
      </p:pic>
      <p:sp>
        <p:nvSpPr>
          <p:cNvPr id="5" name="Rectangle 4">
            <a:extLst>
              <a:ext uri="{FF2B5EF4-FFF2-40B4-BE49-F238E27FC236}">
                <a16:creationId xmlns:a16="http://schemas.microsoft.com/office/drawing/2014/main" id="{4FE3BBEA-9EA9-4501-8323-EC5AE5E87D71}"/>
              </a:ext>
            </a:extLst>
          </p:cNvPr>
          <p:cNvSpPr/>
          <p:nvPr/>
        </p:nvSpPr>
        <p:spPr>
          <a:xfrm>
            <a:off x="2450514" y="2556540"/>
            <a:ext cx="7290968" cy="1398844"/>
          </a:xfrm>
          <a:prstGeom prst="rect">
            <a:avLst/>
          </a:prstGeom>
        </p:spPr>
        <p:txBody>
          <a:bodyPr wrap="square">
            <a:spAutoFit/>
          </a:bodyPr>
          <a:lstStyle/>
          <a:p>
            <a:pPr algn="ctr">
              <a:lnSpc>
                <a:spcPct val="107000"/>
              </a:lnSpc>
              <a:spcAft>
                <a:spcPts val="800"/>
              </a:spcAft>
            </a:pPr>
            <a:r>
              <a:rPr lang="en-GB" sz="4000" b="1" dirty="0">
                <a:latin typeface="Tempus Sans ITC" panose="04020404030D07020202" pitchFamily="82" charset="0"/>
                <a:ea typeface="Calibri" panose="020F0502020204030204" pitchFamily="34" charset="0"/>
                <a:cs typeface="Times New Roman" panose="02020603050405020304" pitchFamily="18" charset="0"/>
              </a:rPr>
              <a:t>Meadowhead Community Infant School &amp; Nursery</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Logo">
            <a:extLst>
              <a:ext uri="{FF2B5EF4-FFF2-40B4-BE49-F238E27FC236}">
                <a16:creationId xmlns:a16="http://schemas.microsoft.com/office/drawing/2014/main" id="{D6A225E2-2D6D-4C86-B4C5-F11E638CEF7C}"/>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078627" y="3949433"/>
            <a:ext cx="1824174" cy="1631315"/>
          </a:xfrm>
          <a:prstGeom prst="rect">
            <a:avLst/>
          </a:prstGeom>
          <a:noFill/>
          <a:ln>
            <a:noFill/>
          </a:ln>
          <a:effectLst/>
        </p:spPr>
      </p:pic>
      <p:sp>
        <p:nvSpPr>
          <p:cNvPr id="7" name="TextBox 6">
            <a:extLst>
              <a:ext uri="{FF2B5EF4-FFF2-40B4-BE49-F238E27FC236}">
                <a16:creationId xmlns:a16="http://schemas.microsoft.com/office/drawing/2014/main" id="{DC0AB237-B172-4A4C-B3A4-154D40F10187}"/>
              </a:ext>
            </a:extLst>
          </p:cNvPr>
          <p:cNvSpPr txBox="1"/>
          <p:nvPr/>
        </p:nvSpPr>
        <p:spPr>
          <a:xfrm>
            <a:off x="2882989" y="5600955"/>
            <a:ext cx="6215449" cy="584775"/>
          </a:xfrm>
          <a:prstGeom prst="rect">
            <a:avLst/>
          </a:prstGeom>
          <a:noFill/>
        </p:spPr>
        <p:txBody>
          <a:bodyPr wrap="square" rtlCol="0">
            <a:spAutoFit/>
          </a:bodyPr>
          <a:lstStyle/>
          <a:p>
            <a:pPr algn="ctr"/>
            <a:r>
              <a:rPr lang="en-GB" sz="3200" b="1" dirty="0">
                <a:latin typeface="Tempus Sans ITC" panose="04020404030D07020202" pitchFamily="82" charset="0"/>
              </a:rPr>
              <a:t>Remote Learning</a:t>
            </a:r>
          </a:p>
        </p:txBody>
      </p:sp>
    </p:spTree>
    <p:extLst>
      <p:ext uri="{BB962C8B-B14F-4D97-AF65-F5344CB8AC3E}">
        <p14:creationId xmlns:p14="http://schemas.microsoft.com/office/powerpoint/2010/main" val="3099291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6DECC-8749-48AB-AB94-D82EECDDF240}"/>
              </a:ext>
            </a:extLst>
          </p:cNvPr>
          <p:cNvSpPr>
            <a:spLocks noGrp="1"/>
          </p:cNvSpPr>
          <p:nvPr>
            <p:ph type="title"/>
          </p:nvPr>
        </p:nvSpPr>
        <p:spPr/>
        <p:txBody>
          <a:bodyPr/>
          <a:lstStyle/>
          <a:p>
            <a:r>
              <a:rPr lang="en-GB" i="1" u="sng" dirty="0"/>
              <a:t>How are we providing remote learning?</a:t>
            </a:r>
          </a:p>
        </p:txBody>
      </p:sp>
      <p:sp>
        <p:nvSpPr>
          <p:cNvPr id="3" name="Content Placeholder 2">
            <a:extLst>
              <a:ext uri="{FF2B5EF4-FFF2-40B4-BE49-F238E27FC236}">
                <a16:creationId xmlns:a16="http://schemas.microsoft.com/office/drawing/2014/main" id="{4CAD55F2-1992-4CC5-BE74-297F01681F85}"/>
              </a:ext>
            </a:extLst>
          </p:cNvPr>
          <p:cNvSpPr>
            <a:spLocks noGrp="1"/>
          </p:cNvSpPr>
          <p:nvPr>
            <p:ph idx="1"/>
          </p:nvPr>
        </p:nvSpPr>
        <p:spPr/>
        <p:txBody>
          <a:bodyPr>
            <a:normAutofit lnSpcReduction="10000"/>
          </a:bodyPr>
          <a:lstStyle/>
          <a:p>
            <a:pPr marL="0" indent="0">
              <a:buNone/>
            </a:pPr>
            <a:r>
              <a:rPr lang="en-GB" sz="1600" b="1" dirty="0"/>
              <a:t>We are providing remote learning to the children in many different ways. This multi-platform approach has enabled and encouraged more children to access the learning. </a:t>
            </a:r>
          </a:p>
          <a:p>
            <a:pPr marL="0" indent="0">
              <a:buNone/>
            </a:pPr>
            <a:endParaRPr lang="en-GB" sz="1600" dirty="0"/>
          </a:p>
          <a:p>
            <a:pPr marL="0" indent="0">
              <a:buNone/>
            </a:pPr>
            <a:r>
              <a:rPr lang="en-GB" sz="1600" b="1" dirty="0"/>
              <a:t>We are currently using: </a:t>
            </a:r>
          </a:p>
          <a:p>
            <a:pPr marL="0" indent="0">
              <a:buNone/>
            </a:pPr>
            <a:endParaRPr lang="en-GB" sz="1600" dirty="0"/>
          </a:p>
          <a:p>
            <a:r>
              <a:rPr lang="en-GB" sz="1600" b="1" dirty="0"/>
              <a:t>Class Dojo </a:t>
            </a:r>
            <a:r>
              <a:rPr lang="en-GB" sz="1600" dirty="0"/>
              <a:t>– </a:t>
            </a:r>
            <a:r>
              <a:rPr lang="en-US" sz="1600" dirty="0"/>
              <a:t>ClassDojo is a school communication platform that teachers, students, and families use every day to share what is being learned in the classroom and at home through photos, videos, and messages.</a:t>
            </a:r>
          </a:p>
          <a:p>
            <a:pPr marL="0" indent="0">
              <a:buNone/>
            </a:pPr>
            <a:endParaRPr lang="en-GB" sz="1600" dirty="0"/>
          </a:p>
          <a:p>
            <a:r>
              <a:rPr lang="en-GB" sz="1600" b="1" dirty="0"/>
              <a:t>Zoom</a:t>
            </a:r>
            <a:r>
              <a:rPr lang="en-GB" sz="1600" dirty="0"/>
              <a:t> - </a:t>
            </a:r>
            <a:r>
              <a:rPr lang="en-US" sz="1600" dirty="0"/>
              <a:t>Zoom is a video conferencing service you can use to virtually meet with others - either by video, audio or both.</a:t>
            </a:r>
          </a:p>
          <a:p>
            <a:endParaRPr lang="en-US" sz="1600" dirty="0"/>
          </a:p>
          <a:p>
            <a:r>
              <a:rPr lang="en-US" sz="1600" b="1" dirty="0"/>
              <a:t>Home learning packs </a:t>
            </a:r>
            <a:r>
              <a:rPr lang="en-US" sz="1600" dirty="0"/>
              <a:t>– Home learning packs are weekly packs made up by each teacher with differentiated worksheets, explanations of how to complete the learning, books and resources. </a:t>
            </a:r>
          </a:p>
          <a:p>
            <a:endParaRPr lang="en-US" sz="1600" dirty="0"/>
          </a:p>
          <a:p>
            <a:r>
              <a:rPr lang="en-GB" sz="1600" b="1" dirty="0"/>
              <a:t>Daily Timetable </a:t>
            </a:r>
            <a:r>
              <a:rPr lang="en-GB" sz="1600" dirty="0"/>
              <a:t>– A daily timetable is sent out for each day to help with the structure of the day and to provide necessary information or links for that day’s learning. </a:t>
            </a:r>
          </a:p>
          <a:p>
            <a:endParaRPr lang="en-US" sz="1600" dirty="0"/>
          </a:p>
          <a:p>
            <a:endParaRPr lang="en-GB" sz="1600" dirty="0"/>
          </a:p>
        </p:txBody>
      </p:sp>
      <p:pic>
        <p:nvPicPr>
          <p:cNvPr id="4" name="Picture 3">
            <a:extLst>
              <a:ext uri="{FF2B5EF4-FFF2-40B4-BE49-F238E27FC236}">
                <a16:creationId xmlns:a16="http://schemas.microsoft.com/office/drawing/2014/main" id="{A7AFB25C-128A-4CCD-8649-87A712819351}"/>
              </a:ext>
            </a:extLst>
          </p:cNvPr>
          <p:cNvPicPr>
            <a:picLocks noChangeAspect="1"/>
          </p:cNvPicPr>
          <p:nvPr/>
        </p:nvPicPr>
        <p:blipFill>
          <a:blip r:embed="rId2"/>
          <a:stretch>
            <a:fillRect/>
          </a:stretch>
        </p:blipFill>
        <p:spPr>
          <a:xfrm>
            <a:off x="6851873" y="2210578"/>
            <a:ext cx="1380986" cy="728661"/>
          </a:xfrm>
          <a:prstGeom prst="rect">
            <a:avLst/>
          </a:prstGeom>
        </p:spPr>
      </p:pic>
      <p:pic>
        <p:nvPicPr>
          <p:cNvPr id="5" name="Picture 4">
            <a:extLst>
              <a:ext uri="{FF2B5EF4-FFF2-40B4-BE49-F238E27FC236}">
                <a16:creationId xmlns:a16="http://schemas.microsoft.com/office/drawing/2014/main" id="{77617379-A7A3-4786-8A9E-C24C4D282E1A}"/>
              </a:ext>
            </a:extLst>
          </p:cNvPr>
          <p:cNvPicPr>
            <a:picLocks noChangeAspect="1"/>
          </p:cNvPicPr>
          <p:nvPr/>
        </p:nvPicPr>
        <p:blipFill>
          <a:blip r:embed="rId3"/>
          <a:stretch>
            <a:fillRect/>
          </a:stretch>
        </p:blipFill>
        <p:spPr>
          <a:xfrm>
            <a:off x="8414034" y="2127075"/>
            <a:ext cx="866775" cy="895668"/>
          </a:xfrm>
          <a:prstGeom prst="rect">
            <a:avLst/>
          </a:prstGeom>
        </p:spPr>
      </p:pic>
      <p:pic>
        <p:nvPicPr>
          <p:cNvPr id="6" name="Picture 5">
            <a:extLst>
              <a:ext uri="{FF2B5EF4-FFF2-40B4-BE49-F238E27FC236}">
                <a16:creationId xmlns:a16="http://schemas.microsoft.com/office/drawing/2014/main" id="{047EB794-33F6-43EF-BFCF-ED58DC7ECE75}"/>
              </a:ext>
            </a:extLst>
          </p:cNvPr>
          <p:cNvPicPr>
            <a:picLocks noChangeAspect="1"/>
          </p:cNvPicPr>
          <p:nvPr/>
        </p:nvPicPr>
        <p:blipFill>
          <a:blip r:embed="rId4"/>
          <a:stretch>
            <a:fillRect/>
          </a:stretch>
        </p:blipFill>
        <p:spPr>
          <a:xfrm>
            <a:off x="9461984" y="2116829"/>
            <a:ext cx="1312946" cy="961061"/>
          </a:xfrm>
          <a:prstGeom prst="rect">
            <a:avLst/>
          </a:prstGeom>
        </p:spPr>
      </p:pic>
      <p:pic>
        <p:nvPicPr>
          <p:cNvPr id="7" name="Picture 6">
            <a:extLst>
              <a:ext uri="{FF2B5EF4-FFF2-40B4-BE49-F238E27FC236}">
                <a16:creationId xmlns:a16="http://schemas.microsoft.com/office/drawing/2014/main" id="{C22B85A1-EBB3-48E5-91B0-3BB243875FAB}"/>
              </a:ext>
            </a:extLst>
          </p:cNvPr>
          <p:cNvPicPr>
            <a:picLocks noChangeAspect="1"/>
          </p:cNvPicPr>
          <p:nvPr/>
        </p:nvPicPr>
        <p:blipFill>
          <a:blip r:embed="rId5"/>
          <a:stretch>
            <a:fillRect/>
          </a:stretch>
        </p:blipFill>
        <p:spPr>
          <a:xfrm>
            <a:off x="11131403" y="1912973"/>
            <a:ext cx="773657" cy="1136375"/>
          </a:xfrm>
          <a:prstGeom prst="rect">
            <a:avLst/>
          </a:prstGeom>
        </p:spPr>
      </p:pic>
    </p:spTree>
    <p:extLst>
      <p:ext uri="{BB962C8B-B14F-4D97-AF65-F5344CB8AC3E}">
        <p14:creationId xmlns:p14="http://schemas.microsoft.com/office/powerpoint/2010/main" val="2989131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AD04E-0D51-4B8C-A7A1-F30DE492D588}"/>
              </a:ext>
            </a:extLst>
          </p:cNvPr>
          <p:cNvSpPr>
            <a:spLocks noGrp="1"/>
          </p:cNvSpPr>
          <p:nvPr>
            <p:ph type="title"/>
          </p:nvPr>
        </p:nvSpPr>
        <p:spPr/>
        <p:txBody>
          <a:bodyPr/>
          <a:lstStyle/>
          <a:p>
            <a:r>
              <a:rPr lang="en-GB" b="1" u="sng" dirty="0"/>
              <a:t>Class Dojo</a:t>
            </a:r>
          </a:p>
        </p:txBody>
      </p:sp>
      <p:sp>
        <p:nvSpPr>
          <p:cNvPr id="3" name="Content Placeholder 2">
            <a:extLst>
              <a:ext uri="{FF2B5EF4-FFF2-40B4-BE49-F238E27FC236}">
                <a16:creationId xmlns:a16="http://schemas.microsoft.com/office/drawing/2014/main" id="{EF8B9FA5-0996-4A34-BAE8-77C4243E4B9A}"/>
              </a:ext>
            </a:extLst>
          </p:cNvPr>
          <p:cNvSpPr>
            <a:spLocks noGrp="1"/>
          </p:cNvSpPr>
          <p:nvPr>
            <p:ph idx="1"/>
          </p:nvPr>
        </p:nvSpPr>
        <p:spPr/>
        <p:txBody>
          <a:bodyPr>
            <a:normAutofit fontScale="70000" lnSpcReduction="20000"/>
          </a:bodyPr>
          <a:lstStyle/>
          <a:p>
            <a:r>
              <a:rPr lang="en-GB" sz="2100" dirty="0"/>
              <a:t>Every evening a message is sent out to all parents via class dojo message and class dojo story. </a:t>
            </a:r>
          </a:p>
          <a:p>
            <a:pPr marL="0" indent="0">
              <a:buNone/>
            </a:pPr>
            <a:r>
              <a:rPr lang="en-GB" sz="2100" dirty="0"/>
              <a:t>The message  contains a file which has the daily timetable for the next day and the details to access</a:t>
            </a:r>
          </a:p>
          <a:p>
            <a:pPr marL="0" indent="0">
              <a:buNone/>
            </a:pPr>
            <a:r>
              <a:rPr lang="en-GB" sz="2100" dirty="0"/>
              <a:t>the Zoom call included. </a:t>
            </a:r>
          </a:p>
          <a:p>
            <a:pPr marL="0" indent="0">
              <a:buNone/>
            </a:pPr>
            <a:endParaRPr lang="en-GB" sz="2100" dirty="0"/>
          </a:p>
          <a:p>
            <a:pPr marL="0" indent="0">
              <a:buNone/>
            </a:pPr>
            <a:endParaRPr lang="en-GB" sz="2100" dirty="0"/>
          </a:p>
          <a:p>
            <a:pPr marL="0" indent="0">
              <a:buNone/>
            </a:pPr>
            <a:endParaRPr lang="en-GB" sz="2100" dirty="0"/>
          </a:p>
          <a:p>
            <a:r>
              <a:rPr lang="en-GB" sz="2100" dirty="0"/>
              <a:t>Class Dojo also has a section called ‘portfolio’ where the children can upload their learning. </a:t>
            </a:r>
          </a:p>
          <a:p>
            <a:pPr marL="0" indent="0">
              <a:buNone/>
            </a:pPr>
            <a:r>
              <a:rPr lang="en-GB" sz="2100" dirty="0"/>
              <a:t>The children have the option of sending a video, photo or worksheet back via class dojo for the </a:t>
            </a:r>
          </a:p>
          <a:p>
            <a:pPr marL="0" indent="0">
              <a:buNone/>
            </a:pPr>
            <a:r>
              <a:rPr lang="en-GB" sz="2100" dirty="0"/>
              <a:t>teacher to assess and give feedback. </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r>
              <a:rPr lang="en-GB" sz="1600" dirty="0"/>
              <a:t> </a:t>
            </a:r>
          </a:p>
        </p:txBody>
      </p:sp>
      <p:pic>
        <p:nvPicPr>
          <p:cNvPr id="4" name="Picture 3">
            <a:extLst>
              <a:ext uri="{FF2B5EF4-FFF2-40B4-BE49-F238E27FC236}">
                <a16:creationId xmlns:a16="http://schemas.microsoft.com/office/drawing/2014/main" id="{D516CD55-3784-47B0-8069-9D39DE92D2E0}"/>
              </a:ext>
            </a:extLst>
          </p:cNvPr>
          <p:cNvPicPr>
            <a:picLocks noChangeAspect="1"/>
          </p:cNvPicPr>
          <p:nvPr/>
        </p:nvPicPr>
        <p:blipFill>
          <a:blip r:embed="rId2"/>
          <a:stretch>
            <a:fillRect/>
          </a:stretch>
        </p:blipFill>
        <p:spPr>
          <a:xfrm>
            <a:off x="3400813" y="520010"/>
            <a:ext cx="1925165" cy="1015791"/>
          </a:xfrm>
          <a:prstGeom prst="rect">
            <a:avLst/>
          </a:prstGeom>
        </p:spPr>
      </p:pic>
      <p:pic>
        <p:nvPicPr>
          <p:cNvPr id="5" name="Picture 4">
            <a:extLst>
              <a:ext uri="{FF2B5EF4-FFF2-40B4-BE49-F238E27FC236}">
                <a16:creationId xmlns:a16="http://schemas.microsoft.com/office/drawing/2014/main" id="{AA36F6DF-5D9A-4EDD-8B20-29E0459F86EE}"/>
              </a:ext>
            </a:extLst>
          </p:cNvPr>
          <p:cNvPicPr>
            <a:picLocks noChangeAspect="1"/>
          </p:cNvPicPr>
          <p:nvPr/>
        </p:nvPicPr>
        <p:blipFill>
          <a:blip r:embed="rId3"/>
          <a:stretch>
            <a:fillRect/>
          </a:stretch>
        </p:blipFill>
        <p:spPr>
          <a:xfrm>
            <a:off x="8782051" y="1825625"/>
            <a:ext cx="2849478" cy="1363176"/>
          </a:xfrm>
          <a:prstGeom prst="rect">
            <a:avLst/>
          </a:prstGeom>
        </p:spPr>
      </p:pic>
      <p:pic>
        <p:nvPicPr>
          <p:cNvPr id="7" name="Picture 6">
            <a:extLst>
              <a:ext uri="{FF2B5EF4-FFF2-40B4-BE49-F238E27FC236}">
                <a16:creationId xmlns:a16="http://schemas.microsoft.com/office/drawing/2014/main" id="{20109637-9D2E-4644-B85B-DE4188D62344}"/>
              </a:ext>
            </a:extLst>
          </p:cNvPr>
          <p:cNvPicPr>
            <a:picLocks noChangeAspect="1"/>
          </p:cNvPicPr>
          <p:nvPr/>
        </p:nvPicPr>
        <p:blipFill>
          <a:blip r:embed="rId4"/>
          <a:stretch>
            <a:fillRect/>
          </a:stretch>
        </p:blipFill>
        <p:spPr>
          <a:xfrm>
            <a:off x="4018547" y="4119129"/>
            <a:ext cx="3617746" cy="2475050"/>
          </a:xfrm>
          <a:prstGeom prst="rect">
            <a:avLst/>
          </a:prstGeom>
        </p:spPr>
      </p:pic>
      <p:pic>
        <p:nvPicPr>
          <p:cNvPr id="8" name="Picture 7">
            <a:extLst>
              <a:ext uri="{FF2B5EF4-FFF2-40B4-BE49-F238E27FC236}">
                <a16:creationId xmlns:a16="http://schemas.microsoft.com/office/drawing/2014/main" id="{7575FCBB-0700-4388-8901-651C11C1F037}"/>
              </a:ext>
            </a:extLst>
          </p:cNvPr>
          <p:cNvPicPr>
            <a:picLocks noChangeAspect="1"/>
          </p:cNvPicPr>
          <p:nvPr/>
        </p:nvPicPr>
        <p:blipFill>
          <a:blip r:embed="rId5"/>
          <a:stretch>
            <a:fillRect/>
          </a:stretch>
        </p:blipFill>
        <p:spPr>
          <a:xfrm>
            <a:off x="8495961" y="4015485"/>
            <a:ext cx="3617747" cy="2834524"/>
          </a:xfrm>
          <a:prstGeom prst="rect">
            <a:avLst/>
          </a:prstGeom>
        </p:spPr>
      </p:pic>
      <p:sp>
        <p:nvSpPr>
          <p:cNvPr id="6" name="Rectangle 5">
            <a:extLst>
              <a:ext uri="{FF2B5EF4-FFF2-40B4-BE49-F238E27FC236}">
                <a16:creationId xmlns:a16="http://schemas.microsoft.com/office/drawing/2014/main" id="{1C35B92F-0F0E-45F0-8343-5325997E74B6}"/>
              </a:ext>
            </a:extLst>
          </p:cNvPr>
          <p:cNvSpPr/>
          <p:nvPr/>
        </p:nvSpPr>
        <p:spPr>
          <a:xfrm>
            <a:off x="6524368" y="5263978"/>
            <a:ext cx="506627" cy="185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01207E54-9137-461B-B2AE-5AC7C4DEB5F1}"/>
              </a:ext>
            </a:extLst>
          </p:cNvPr>
          <p:cNvSpPr/>
          <p:nvPr/>
        </p:nvSpPr>
        <p:spPr>
          <a:xfrm>
            <a:off x="4018547" y="5263978"/>
            <a:ext cx="3012448" cy="185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523822C5-290B-480F-8E1E-B14DA83B43E6}"/>
              </a:ext>
            </a:extLst>
          </p:cNvPr>
          <p:cNvSpPr/>
          <p:nvPr/>
        </p:nvSpPr>
        <p:spPr>
          <a:xfrm>
            <a:off x="4018546" y="6492875"/>
            <a:ext cx="2077454" cy="229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8E3E1345-644A-45BE-8E35-AE44B4B9D8B1}"/>
              </a:ext>
            </a:extLst>
          </p:cNvPr>
          <p:cNvSpPr/>
          <p:nvPr/>
        </p:nvSpPr>
        <p:spPr>
          <a:xfrm>
            <a:off x="10429103" y="5832389"/>
            <a:ext cx="1087394" cy="21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8A768EFD-BA34-4759-B81A-4D15D132AAD3}"/>
              </a:ext>
            </a:extLst>
          </p:cNvPr>
          <p:cNvSpPr/>
          <p:nvPr/>
        </p:nvSpPr>
        <p:spPr>
          <a:xfrm>
            <a:off x="10725665" y="4119129"/>
            <a:ext cx="308919" cy="21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DE3F6AFC-30E5-489F-8ABF-677ACC160FDE}"/>
              </a:ext>
            </a:extLst>
          </p:cNvPr>
          <p:cNvSpPr/>
          <p:nvPr/>
        </p:nvSpPr>
        <p:spPr>
          <a:xfrm>
            <a:off x="11034584" y="5426470"/>
            <a:ext cx="13592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54934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43D9-60B9-425C-84FE-8730BCD9C686}"/>
              </a:ext>
            </a:extLst>
          </p:cNvPr>
          <p:cNvSpPr>
            <a:spLocks noGrp="1"/>
          </p:cNvSpPr>
          <p:nvPr>
            <p:ph type="title"/>
          </p:nvPr>
        </p:nvSpPr>
        <p:spPr/>
        <p:txBody>
          <a:bodyPr/>
          <a:lstStyle/>
          <a:p>
            <a:r>
              <a:rPr lang="en-GB" b="1" u="sng" dirty="0"/>
              <a:t>Zoom</a:t>
            </a:r>
          </a:p>
        </p:txBody>
      </p:sp>
      <p:sp>
        <p:nvSpPr>
          <p:cNvPr id="3" name="Content Placeholder 2">
            <a:extLst>
              <a:ext uri="{FF2B5EF4-FFF2-40B4-BE49-F238E27FC236}">
                <a16:creationId xmlns:a16="http://schemas.microsoft.com/office/drawing/2014/main" id="{820EB7EE-D7EB-4405-BE83-E4D86670EED7}"/>
              </a:ext>
            </a:extLst>
          </p:cNvPr>
          <p:cNvSpPr>
            <a:spLocks noGrp="1"/>
          </p:cNvSpPr>
          <p:nvPr>
            <p:ph idx="1"/>
          </p:nvPr>
        </p:nvSpPr>
        <p:spPr/>
        <p:txBody>
          <a:bodyPr>
            <a:normAutofit fontScale="92500" lnSpcReduction="20000"/>
          </a:bodyPr>
          <a:lstStyle/>
          <a:p>
            <a:r>
              <a:rPr lang="en-GB" sz="2400" dirty="0"/>
              <a:t>Every day each teacher is providing two ‘live learning’ meetings via Zoom, one in the morning and one in the afternoon. The sessions are very beneficial as the children are able to: </a:t>
            </a:r>
          </a:p>
          <a:p>
            <a:pPr marL="0" indent="0">
              <a:buNone/>
            </a:pPr>
            <a:endParaRPr lang="en-GB" sz="2400" dirty="0"/>
          </a:p>
          <a:p>
            <a:r>
              <a:rPr lang="en-GB" sz="2000" dirty="0"/>
              <a:t>Listen to an input for the day’s learning ahead and ask any necessary questions. </a:t>
            </a:r>
          </a:p>
          <a:p>
            <a:pPr marL="0" indent="0">
              <a:buNone/>
            </a:pPr>
            <a:endParaRPr lang="en-GB" sz="2000" dirty="0"/>
          </a:p>
          <a:p>
            <a:r>
              <a:rPr lang="en-GB" sz="2000" dirty="0"/>
              <a:t>Complete a WAGOLL with the teacher to further help understanding.</a:t>
            </a:r>
          </a:p>
          <a:p>
            <a:pPr marL="0" indent="0">
              <a:buNone/>
            </a:pPr>
            <a:endParaRPr lang="en-GB" sz="2000" dirty="0"/>
          </a:p>
          <a:p>
            <a:r>
              <a:rPr lang="en-GB" sz="2000" dirty="0"/>
              <a:t>Play games with their classmates and teacher. </a:t>
            </a:r>
          </a:p>
          <a:p>
            <a:endParaRPr lang="en-GB" sz="2000" dirty="0"/>
          </a:p>
          <a:p>
            <a:r>
              <a:rPr lang="en-GB" sz="2000" dirty="0"/>
              <a:t>Have a class story read by the teacher.</a:t>
            </a:r>
          </a:p>
          <a:p>
            <a:endParaRPr lang="en-GB" sz="2000" dirty="0"/>
          </a:p>
          <a:p>
            <a:r>
              <a:rPr lang="en-GB" sz="2000" dirty="0"/>
              <a:t>Their favourite part – share any news / show and tell! </a:t>
            </a:r>
          </a:p>
          <a:p>
            <a:endParaRPr lang="en-GB" dirty="0"/>
          </a:p>
          <a:p>
            <a:endParaRPr lang="en-GB" dirty="0"/>
          </a:p>
        </p:txBody>
      </p:sp>
      <p:pic>
        <p:nvPicPr>
          <p:cNvPr id="4" name="Picture 3">
            <a:extLst>
              <a:ext uri="{FF2B5EF4-FFF2-40B4-BE49-F238E27FC236}">
                <a16:creationId xmlns:a16="http://schemas.microsoft.com/office/drawing/2014/main" id="{12F9DC8E-52EC-4EC9-B039-2CC76DA8E213}"/>
              </a:ext>
            </a:extLst>
          </p:cNvPr>
          <p:cNvPicPr>
            <a:picLocks noChangeAspect="1"/>
          </p:cNvPicPr>
          <p:nvPr/>
        </p:nvPicPr>
        <p:blipFill>
          <a:blip r:embed="rId2"/>
          <a:stretch>
            <a:fillRect/>
          </a:stretch>
        </p:blipFill>
        <p:spPr>
          <a:xfrm>
            <a:off x="2526192" y="294185"/>
            <a:ext cx="1143440" cy="1181555"/>
          </a:xfrm>
          <a:prstGeom prst="rect">
            <a:avLst/>
          </a:prstGeom>
        </p:spPr>
      </p:pic>
      <p:pic>
        <p:nvPicPr>
          <p:cNvPr id="5" name="Picture 4">
            <a:extLst>
              <a:ext uri="{FF2B5EF4-FFF2-40B4-BE49-F238E27FC236}">
                <a16:creationId xmlns:a16="http://schemas.microsoft.com/office/drawing/2014/main" id="{2E53B9EB-7F3F-4267-A8EB-6A0B51FEE1FF}"/>
              </a:ext>
            </a:extLst>
          </p:cNvPr>
          <p:cNvPicPr>
            <a:picLocks noChangeAspect="1"/>
          </p:cNvPicPr>
          <p:nvPr/>
        </p:nvPicPr>
        <p:blipFill>
          <a:blip r:embed="rId3"/>
          <a:stretch>
            <a:fillRect/>
          </a:stretch>
        </p:blipFill>
        <p:spPr>
          <a:xfrm>
            <a:off x="7915024" y="4224838"/>
            <a:ext cx="2961523" cy="2236762"/>
          </a:xfrm>
          <a:prstGeom prst="rect">
            <a:avLst/>
          </a:prstGeom>
        </p:spPr>
      </p:pic>
    </p:spTree>
    <p:extLst>
      <p:ext uri="{BB962C8B-B14F-4D97-AF65-F5344CB8AC3E}">
        <p14:creationId xmlns:p14="http://schemas.microsoft.com/office/powerpoint/2010/main" val="4224657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D613-8737-4339-9025-06CB90D7CF17}"/>
              </a:ext>
            </a:extLst>
          </p:cNvPr>
          <p:cNvSpPr>
            <a:spLocks noGrp="1"/>
          </p:cNvSpPr>
          <p:nvPr>
            <p:ph type="title"/>
          </p:nvPr>
        </p:nvSpPr>
        <p:spPr/>
        <p:txBody>
          <a:bodyPr/>
          <a:lstStyle/>
          <a:p>
            <a:r>
              <a:rPr lang="en-GB" b="1" u="sng" dirty="0"/>
              <a:t>Home Learning Packs</a:t>
            </a:r>
          </a:p>
        </p:txBody>
      </p:sp>
      <p:sp>
        <p:nvSpPr>
          <p:cNvPr id="3" name="Content Placeholder 2">
            <a:extLst>
              <a:ext uri="{FF2B5EF4-FFF2-40B4-BE49-F238E27FC236}">
                <a16:creationId xmlns:a16="http://schemas.microsoft.com/office/drawing/2014/main" id="{6F9C345E-705B-4664-8074-ED740974F717}"/>
              </a:ext>
            </a:extLst>
          </p:cNvPr>
          <p:cNvSpPr>
            <a:spLocks noGrp="1"/>
          </p:cNvSpPr>
          <p:nvPr>
            <p:ph idx="1"/>
          </p:nvPr>
        </p:nvSpPr>
        <p:spPr>
          <a:xfrm>
            <a:off x="838200" y="1825625"/>
            <a:ext cx="10515600" cy="4839870"/>
          </a:xfrm>
        </p:spPr>
        <p:txBody>
          <a:bodyPr>
            <a:normAutofit lnSpcReduction="10000"/>
          </a:bodyPr>
          <a:lstStyle/>
          <a:p>
            <a:pPr marL="0" indent="0">
              <a:buNone/>
            </a:pPr>
            <a:r>
              <a:rPr lang="en-GB" sz="1800" b="1" dirty="0"/>
              <a:t>Teachers make up a weekly pack which is dropped off at the pupil’s house every Thursday in preparation for the following week. The pack contains: </a:t>
            </a:r>
          </a:p>
          <a:p>
            <a:pPr marL="0" indent="0">
              <a:buNone/>
            </a:pPr>
            <a:endParaRPr lang="en-GB" sz="1600" dirty="0"/>
          </a:p>
          <a:p>
            <a:r>
              <a:rPr lang="en-GB" sz="1600" dirty="0"/>
              <a:t>Two reading books which are ability appropriate for each individual child.</a:t>
            </a:r>
          </a:p>
          <a:p>
            <a:pPr marL="0" indent="0">
              <a:buNone/>
            </a:pPr>
            <a:endParaRPr lang="en-GB" sz="1600" dirty="0"/>
          </a:p>
          <a:p>
            <a:r>
              <a:rPr lang="en-GB" sz="1600" dirty="0"/>
              <a:t>Worksheets for each lesson separated into the different days of the week to help with confusion and ensure the children don’t rush through all of their learning in one day. </a:t>
            </a:r>
          </a:p>
          <a:p>
            <a:pPr marL="0" indent="0">
              <a:buNone/>
            </a:pPr>
            <a:endParaRPr lang="en-GB" sz="1600" dirty="0"/>
          </a:p>
          <a:p>
            <a:r>
              <a:rPr lang="en-GB" sz="1600" dirty="0"/>
              <a:t>Any resources needed to complete activities. </a:t>
            </a:r>
          </a:p>
          <a:p>
            <a:pPr marL="0" indent="0">
              <a:buNone/>
            </a:pPr>
            <a:endParaRPr lang="en-GB" sz="1600" dirty="0"/>
          </a:p>
          <a:p>
            <a:r>
              <a:rPr lang="en-GB" sz="1600" dirty="0"/>
              <a:t>A message from the teacher to praise the previous week’s home learning and encouragement for the following week.</a:t>
            </a:r>
          </a:p>
          <a:p>
            <a:endParaRPr lang="en-GB" sz="1600" dirty="0"/>
          </a:p>
          <a:p>
            <a:pPr marL="0" indent="0">
              <a:buNone/>
            </a:pPr>
            <a:r>
              <a:rPr lang="en-GB" sz="1900" b="1" dirty="0"/>
              <a:t>We have found learning packs have helped immensely with engagement of remote learning. Some children share devices with siblings, have poor internet connection or have parents who are working from home who cannot assist with uploading work to class dojo. The home learning packs enable the children to complete learning with some independence if support / devices are not available. </a:t>
            </a:r>
          </a:p>
        </p:txBody>
      </p:sp>
      <p:pic>
        <p:nvPicPr>
          <p:cNvPr id="4" name="Picture 3">
            <a:extLst>
              <a:ext uri="{FF2B5EF4-FFF2-40B4-BE49-F238E27FC236}">
                <a16:creationId xmlns:a16="http://schemas.microsoft.com/office/drawing/2014/main" id="{4ECB049E-B7E8-415A-A6A0-0C25EB0617F0}"/>
              </a:ext>
            </a:extLst>
          </p:cNvPr>
          <p:cNvPicPr>
            <a:picLocks noChangeAspect="1"/>
          </p:cNvPicPr>
          <p:nvPr/>
        </p:nvPicPr>
        <p:blipFill>
          <a:blip r:embed="rId2"/>
          <a:stretch>
            <a:fillRect/>
          </a:stretch>
        </p:blipFill>
        <p:spPr>
          <a:xfrm>
            <a:off x="6371097" y="547375"/>
            <a:ext cx="1312946" cy="961061"/>
          </a:xfrm>
          <a:prstGeom prst="rect">
            <a:avLst/>
          </a:prstGeom>
        </p:spPr>
      </p:pic>
      <p:pic>
        <p:nvPicPr>
          <p:cNvPr id="5" name="Picture 4">
            <a:extLst>
              <a:ext uri="{FF2B5EF4-FFF2-40B4-BE49-F238E27FC236}">
                <a16:creationId xmlns:a16="http://schemas.microsoft.com/office/drawing/2014/main" id="{91C38F31-5FC9-497C-A557-005088F7098E}"/>
              </a:ext>
            </a:extLst>
          </p:cNvPr>
          <p:cNvPicPr>
            <a:picLocks noChangeAspect="1"/>
          </p:cNvPicPr>
          <p:nvPr/>
        </p:nvPicPr>
        <p:blipFill>
          <a:blip r:embed="rId3"/>
          <a:stretch>
            <a:fillRect/>
          </a:stretch>
        </p:blipFill>
        <p:spPr>
          <a:xfrm>
            <a:off x="7380803" y="2394283"/>
            <a:ext cx="802299" cy="950495"/>
          </a:xfrm>
          <a:prstGeom prst="rect">
            <a:avLst/>
          </a:prstGeom>
        </p:spPr>
      </p:pic>
    </p:spTree>
    <p:extLst>
      <p:ext uri="{BB962C8B-B14F-4D97-AF65-F5344CB8AC3E}">
        <p14:creationId xmlns:p14="http://schemas.microsoft.com/office/powerpoint/2010/main" val="1224771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E8622-F3B1-4536-BF8B-98CB413CA827}"/>
              </a:ext>
            </a:extLst>
          </p:cNvPr>
          <p:cNvSpPr>
            <a:spLocks noGrp="1"/>
          </p:cNvSpPr>
          <p:nvPr>
            <p:ph type="title"/>
          </p:nvPr>
        </p:nvSpPr>
        <p:spPr>
          <a:xfrm>
            <a:off x="838200" y="365125"/>
            <a:ext cx="10515600" cy="1325563"/>
          </a:xfrm>
        </p:spPr>
        <p:txBody>
          <a:bodyPr/>
          <a:lstStyle/>
          <a:p>
            <a:r>
              <a:rPr lang="en-GB" b="1" u="sng" dirty="0"/>
              <a:t>Daily Timetable</a:t>
            </a:r>
          </a:p>
        </p:txBody>
      </p:sp>
      <p:sp>
        <p:nvSpPr>
          <p:cNvPr id="3" name="Content Placeholder 2">
            <a:extLst>
              <a:ext uri="{FF2B5EF4-FFF2-40B4-BE49-F238E27FC236}">
                <a16:creationId xmlns:a16="http://schemas.microsoft.com/office/drawing/2014/main" id="{CE79DF05-E052-4780-8494-E31789933C3D}"/>
              </a:ext>
            </a:extLst>
          </p:cNvPr>
          <p:cNvSpPr>
            <a:spLocks noGrp="1"/>
          </p:cNvSpPr>
          <p:nvPr>
            <p:ph idx="1"/>
          </p:nvPr>
        </p:nvSpPr>
        <p:spPr>
          <a:xfrm>
            <a:off x="746760" y="1451552"/>
            <a:ext cx="4311316" cy="4351338"/>
          </a:xfrm>
        </p:spPr>
        <p:txBody>
          <a:bodyPr>
            <a:normAutofit/>
          </a:bodyPr>
          <a:lstStyle/>
          <a:p>
            <a:pPr marL="0" indent="0">
              <a:buNone/>
            </a:pPr>
            <a:r>
              <a:rPr lang="en-GB" sz="2000" b="1" dirty="0"/>
              <a:t>The daily time table provides :</a:t>
            </a:r>
          </a:p>
          <a:p>
            <a:r>
              <a:rPr lang="en-GB" sz="2000" dirty="0"/>
              <a:t>The username, password and time for the morning and afternoon Zoom lesson for that day. </a:t>
            </a:r>
          </a:p>
          <a:p>
            <a:r>
              <a:rPr lang="en-GB" sz="2000" dirty="0"/>
              <a:t>Recommended times for learning for the day.</a:t>
            </a:r>
          </a:p>
          <a:p>
            <a:r>
              <a:rPr lang="en-GB" sz="2000" dirty="0"/>
              <a:t>A brief explanation of each lesson (which is reinforced through the morning and afternoon Zoom session).</a:t>
            </a:r>
          </a:p>
          <a:p>
            <a:r>
              <a:rPr lang="en-GB" sz="2000" dirty="0"/>
              <a:t>Links to any videos / games / websites to support the lesson.  </a:t>
            </a:r>
          </a:p>
          <a:p>
            <a:r>
              <a:rPr lang="en-GB" sz="2000" dirty="0"/>
              <a:t>Link to a home time story. </a:t>
            </a:r>
          </a:p>
          <a:p>
            <a:endParaRPr lang="en-GB" sz="1600" dirty="0"/>
          </a:p>
          <a:p>
            <a:endParaRPr lang="en-GB" dirty="0"/>
          </a:p>
        </p:txBody>
      </p:sp>
      <p:pic>
        <p:nvPicPr>
          <p:cNvPr id="6" name="Picture 5"/>
          <p:cNvPicPr/>
          <p:nvPr/>
        </p:nvPicPr>
        <p:blipFill>
          <a:blip r:embed="rId2"/>
          <a:stretch>
            <a:fillRect/>
          </a:stretch>
        </p:blipFill>
        <p:spPr>
          <a:xfrm>
            <a:off x="6018413" y="0"/>
            <a:ext cx="5212082" cy="6769676"/>
          </a:xfrm>
          <a:prstGeom prst="rect">
            <a:avLst/>
          </a:prstGeom>
        </p:spPr>
      </p:pic>
    </p:spTree>
    <p:extLst>
      <p:ext uri="{BB962C8B-B14F-4D97-AF65-F5344CB8AC3E}">
        <p14:creationId xmlns:p14="http://schemas.microsoft.com/office/powerpoint/2010/main" val="2598075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77C1-8EC7-449F-9143-C6E8FFA964D5}"/>
              </a:ext>
            </a:extLst>
          </p:cNvPr>
          <p:cNvSpPr>
            <a:spLocks noGrp="1"/>
          </p:cNvSpPr>
          <p:nvPr>
            <p:ph type="title"/>
          </p:nvPr>
        </p:nvSpPr>
        <p:spPr>
          <a:xfrm>
            <a:off x="838200" y="190557"/>
            <a:ext cx="10515600" cy="1325563"/>
          </a:xfrm>
        </p:spPr>
        <p:txBody>
          <a:bodyPr/>
          <a:lstStyle/>
          <a:p>
            <a:r>
              <a:rPr lang="en-GB" b="1" u="sng" dirty="0"/>
              <a:t>How are we encouraging and monitoring engagement?</a:t>
            </a:r>
          </a:p>
        </p:txBody>
      </p:sp>
      <p:sp>
        <p:nvSpPr>
          <p:cNvPr id="3" name="Content Placeholder 2">
            <a:extLst>
              <a:ext uri="{FF2B5EF4-FFF2-40B4-BE49-F238E27FC236}">
                <a16:creationId xmlns:a16="http://schemas.microsoft.com/office/drawing/2014/main" id="{B56E870C-4C62-4F54-AEA7-337394696A21}"/>
              </a:ext>
            </a:extLst>
          </p:cNvPr>
          <p:cNvSpPr>
            <a:spLocks noGrp="1"/>
          </p:cNvSpPr>
          <p:nvPr>
            <p:ph idx="1"/>
          </p:nvPr>
        </p:nvSpPr>
        <p:spPr>
          <a:xfrm>
            <a:off x="838200" y="1604356"/>
            <a:ext cx="10515600" cy="4572607"/>
          </a:xfrm>
        </p:spPr>
        <p:txBody>
          <a:bodyPr>
            <a:normAutofit fontScale="92500" lnSpcReduction="20000"/>
          </a:bodyPr>
          <a:lstStyle/>
          <a:p>
            <a:pPr marL="0" indent="0">
              <a:buNone/>
            </a:pPr>
            <a:r>
              <a:rPr lang="en-GB" sz="1600" b="1" dirty="0"/>
              <a:t>We have tried to encourage engagement by making it as easy as possible to access the learning: </a:t>
            </a:r>
          </a:p>
          <a:p>
            <a:r>
              <a:rPr lang="en-GB" sz="1600" dirty="0"/>
              <a:t>Messages of encouragement for parents to offer support and understanding</a:t>
            </a:r>
            <a:endParaRPr lang="en-GB" sz="1600" b="1" dirty="0"/>
          </a:p>
          <a:p>
            <a:r>
              <a:rPr lang="en-GB" sz="1600" dirty="0"/>
              <a:t>Daily message on dojo with the following days timetable</a:t>
            </a:r>
          </a:p>
          <a:p>
            <a:r>
              <a:rPr lang="en-GB" sz="1600" dirty="0"/>
              <a:t>Daily update on the class story (Dojo) with the following days timetable</a:t>
            </a:r>
          </a:p>
          <a:p>
            <a:r>
              <a:rPr lang="en-GB" sz="1600" dirty="0"/>
              <a:t>Daily updates via email for any parents struggling to access Class Dojo</a:t>
            </a:r>
          </a:p>
          <a:p>
            <a:r>
              <a:rPr lang="en-GB" sz="1600" dirty="0"/>
              <a:t>A weekly text message to all parents with Zoom lesson information</a:t>
            </a:r>
          </a:p>
          <a:p>
            <a:r>
              <a:rPr lang="en-GB" sz="1600" dirty="0"/>
              <a:t>Home learning packs for all children </a:t>
            </a:r>
            <a:r>
              <a:rPr lang="en-GB" sz="1600" dirty="0" smtClean="0"/>
              <a:t>and laptops to those parents need help accessing the online content</a:t>
            </a:r>
            <a:endParaRPr lang="en-GB" sz="1600" dirty="0"/>
          </a:p>
          <a:p>
            <a:endParaRPr lang="en-GB" sz="1600" dirty="0"/>
          </a:p>
          <a:p>
            <a:pPr marL="0" indent="0">
              <a:buNone/>
            </a:pPr>
            <a:r>
              <a:rPr lang="en-GB" sz="1600" b="1" dirty="0"/>
              <a:t>We are monitoring engagement by: </a:t>
            </a:r>
          </a:p>
          <a:p>
            <a:r>
              <a:rPr lang="en-GB" sz="1600" dirty="0"/>
              <a:t>Zoom registers taken for each Zoom session</a:t>
            </a:r>
          </a:p>
          <a:p>
            <a:r>
              <a:rPr lang="en-GB" sz="1600" dirty="0"/>
              <a:t>Monitor of work uploaded through Dojo portfolio</a:t>
            </a:r>
          </a:p>
          <a:p>
            <a:r>
              <a:rPr lang="en-GB" sz="1600" dirty="0"/>
              <a:t>When handing out new learning packs we are taking in the old learning packs to see who is completing the work set</a:t>
            </a:r>
          </a:p>
          <a:p>
            <a:r>
              <a:rPr lang="en-GB" sz="1600" dirty="0"/>
              <a:t>Phone calls, dojo messages and text messages are sent to children who are not engaging with Zoom lessons, uploading work via dojos or completing work in the learning packs. </a:t>
            </a:r>
          </a:p>
          <a:p>
            <a:r>
              <a:rPr lang="en-GB" sz="1600" dirty="0"/>
              <a:t>The names of the children who are not engaging and who we are unable to make contact with are then sent on to James and Jodie (pupil wellbeing officer). </a:t>
            </a:r>
          </a:p>
        </p:txBody>
      </p:sp>
    </p:spTree>
    <p:extLst>
      <p:ext uri="{BB962C8B-B14F-4D97-AF65-F5344CB8AC3E}">
        <p14:creationId xmlns:p14="http://schemas.microsoft.com/office/powerpoint/2010/main" val="747802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674</Words>
  <Application>Microsoft Office PowerPoint</Application>
  <PresentationFormat>Widescreen</PresentationFormat>
  <Paragraphs>78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Tempus Sans ITC</vt:lpstr>
      <vt:lpstr>Times New Roman</vt:lpstr>
      <vt:lpstr>Office Theme</vt:lpstr>
      <vt:lpstr>PowerPoint Presentation</vt:lpstr>
      <vt:lpstr>How are we providing remote learning?</vt:lpstr>
      <vt:lpstr>Class Dojo</vt:lpstr>
      <vt:lpstr>Zoom</vt:lpstr>
      <vt:lpstr>Home Learning Packs</vt:lpstr>
      <vt:lpstr>Daily Timetable</vt:lpstr>
      <vt:lpstr>How are we encouraging and monitoring engagement?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Daynes</dc:creator>
  <cp:lastModifiedBy>James Waddington</cp:lastModifiedBy>
  <cp:revision>25</cp:revision>
  <dcterms:created xsi:type="dcterms:W3CDTF">2021-01-16T07:30:11Z</dcterms:created>
  <dcterms:modified xsi:type="dcterms:W3CDTF">2021-01-27T11:36:13Z</dcterms:modified>
</cp:coreProperties>
</file>